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</p:sldIdLst>
  <p:sldSz cy="5143500" cx="9144000"/>
  <p:notesSz cx="6858000" cy="9144000"/>
  <p:embeddedFontLst>
    <p:embeddedFont>
      <p:font typeface="Nunito"/>
      <p:regular r:id="rId35"/>
      <p:bold r:id="rId36"/>
      <p:italic r:id="rId37"/>
      <p:boldItalic r:id="rId38"/>
    </p:embeddedFont>
    <p:embeddedFont>
      <p:font typeface="Montserrat"/>
      <p:regular r:id="rId39"/>
      <p:bold r:id="rId40"/>
      <p:italic r:id="rId41"/>
      <p:boldItalic r:id="rId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-bold.fntdata"/><Relationship Id="rId20" Type="http://schemas.openxmlformats.org/officeDocument/2006/relationships/slide" Target="slides/slide15.xml"/><Relationship Id="rId42" Type="http://schemas.openxmlformats.org/officeDocument/2006/relationships/font" Target="fonts/Montserrat-boldItalic.fntdata"/><Relationship Id="rId41" Type="http://schemas.openxmlformats.org/officeDocument/2006/relationships/font" Target="fonts/Montserrat-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Nunito-regular.fntdata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font" Target="fonts/Nunito-italic.fntdata"/><Relationship Id="rId14" Type="http://schemas.openxmlformats.org/officeDocument/2006/relationships/slide" Target="slides/slide9.xml"/><Relationship Id="rId36" Type="http://schemas.openxmlformats.org/officeDocument/2006/relationships/font" Target="fonts/Nunito-bold.fntdata"/><Relationship Id="rId17" Type="http://schemas.openxmlformats.org/officeDocument/2006/relationships/slide" Target="slides/slide12.xml"/><Relationship Id="rId39" Type="http://schemas.openxmlformats.org/officeDocument/2006/relationships/font" Target="fonts/Montserrat-regular.fntdata"/><Relationship Id="rId16" Type="http://schemas.openxmlformats.org/officeDocument/2006/relationships/slide" Target="slides/slide11.xml"/><Relationship Id="rId38" Type="http://schemas.openxmlformats.org/officeDocument/2006/relationships/font" Target="fonts/Nunito-bold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e3ff5895a_3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e3ff5895a_3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3e3ff5895a_3_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3e3ff5895a_3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e3ff5895a_3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3e3ff5895a_3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3e3ff5895a_3_2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3e3ff5895a_3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e3ff5895a_3_2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3e3ff5895a_3_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3e3ff5895a_3_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3e3ff5895a_3_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ea39fc8fc_3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ea39fc8fc_3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3ea39fc8fc_3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3ea39fc8fc_3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3ea39fc8fc_3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3ea39fc8fc_3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3ea39fc8fc_3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3ea39fc8fc_3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3e3ff5895a_3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3e3ff5895a_3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3ea39fc8fc_3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3ea39fc8fc_3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3ea39fc8fc_3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3ea39fc8fc_3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3ea39fc8fc_3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3ea39fc8fc_3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3ea39fc8fc_3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3ea39fc8fc_3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3ea39fc8fc_3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3ea39fc8fc_3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3ea39fc8fc_3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3ea39fc8fc_3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3ea39fc8fc_3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3ea39fc8fc_3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3e3ff5895a_1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3e3ff5895a_1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3ea39fc8fc_3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3ea39fc8fc_3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3e3ff5895a_3_2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3e3ff5895a_3_2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e3ff5895a_3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3e3ff5895a_3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3e3ff5895a_3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3e3ff5895a_3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e3ff5895a_3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3e3ff5895a_3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e3ff5895a_3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3e3ff5895a_3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e3ff5895a_3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e3ff5895a_3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3e3ff5895a_3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3e3ff5895a_3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3e3ff5895a_3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3e3ff5895a_3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accent6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" name="Google Shape;34;p2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35" name="Google Shape;35;p2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accent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" name="Google Shape;119;p11"/>
          <p:cNvSpPr txBox="1"/>
          <p:nvPr>
            <p:ph hasCustomPrompt="1" type="title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/>
          <p:nvPr>
            <p:ph idx="1" type="body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ctr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ctr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ctr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ctr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ctr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1" name="Google Shape;121;p1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accent3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" name="Google Shape;39;p3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Google Shape;4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3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8" name="Google Shape;48;p3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bg>
      <p:bgPr>
        <a:solidFill>
          <a:schemeClr val="dk2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4" name="Google Shape;54;p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4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bg>
      <p:bgPr>
        <a:solidFill>
          <a:schemeClr val="dk2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1" name="Google Shape;61;p5"/>
          <p:cNvSpPr txBox="1"/>
          <p:nvPr>
            <p:ph idx="1" type="body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2" name="Google Shape;62;p5"/>
          <p:cNvSpPr txBox="1"/>
          <p:nvPr>
            <p:ph idx="2" type="body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3" name="Google Shape;63;p5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bg>
      <p:bgPr>
        <a:solidFill>
          <a:schemeClr val="dk2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9" name="Google Shape;69;p6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bg>
      <p:bgPr>
        <a:solidFill>
          <a:schemeClr val="accent3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7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5" name="Google Shape;75;p7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6" name="Google Shape;76;p7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" name="Google Shape;93;p8"/>
          <p:cNvSpPr txBox="1"/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94" name="Google Shape;94;p8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bg>
      <p:bgPr>
        <a:solidFill>
          <a:schemeClr val="dk2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9"/>
          <p:cNvSpPr txBox="1"/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0" name="Google Shape;100;p9"/>
          <p:cNvSpPr txBox="1"/>
          <p:nvPr>
            <p:ph idx="1" type="subTitle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1" name="Google Shape;101;p9"/>
          <p:cNvSpPr txBox="1"/>
          <p:nvPr>
            <p:ph idx="2" type="body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2" name="Google Shape;102;p9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bg>
      <p:bgPr>
        <a:solidFill>
          <a:schemeClr val="accent1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0"/>
          <p:cNvSpPr txBox="1"/>
          <p:nvPr>
            <p:ph idx="1" type="body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8" name="Google Shape;108;p10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hift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.png"/><Relationship Id="rId4" Type="http://schemas.openxmlformats.org/officeDocument/2006/relationships/image" Target="../media/image1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2.png"/><Relationship Id="rId4" Type="http://schemas.openxmlformats.org/officeDocument/2006/relationships/image" Target="../media/image1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yarnpkg.com/lang/en/docs/install/#windows-stable" TargetMode="External"/><Relationship Id="rId4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github.com/Spagecko/SmartWallet" TargetMode="External"/><Relationship Id="rId4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console.firebase.google.com" TargetMode="External"/><Relationship Id="rId4" Type="http://schemas.openxmlformats.org/officeDocument/2006/relationships/image" Target="../media/image1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3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SmartWallet</a:t>
            </a:r>
            <a:endParaRPr/>
          </a:p>
        </p:txBody>
      </p:sp>
      <p:sp>
        <p:nvSpPr>
          <p:cNvPr id="129" name="Google Shape;129;p13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CSPC 473-01 - Project 2</a:t>
            </a:r>
            <a:endParaRPr/>
          </a:p>
        </p:txBody>
      </p:sp>
      <p:pic>
        <p:nvPicPr>
          <p:cNvPr id="130" name="Google Shape;130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0" y="1619250"/>
            <a:ext cx="7620000" cy="190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2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Users</a:t>
            </a:r>
            <a:br>
              <a:rPr lang="en"/>
            </a:br>
            <a:endParaRPr/>
          </a:p>
        </p:txBody>
      </p:sp>
      <p:sp>
        <p:nvSpPr>
          <p:cNvPr id="189" name="Google Shape;189;p22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Can create account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Login / Google Sign-in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Use money management features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3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Creating an Account</a:t>
            </a:r>
            <a:endParaRPr/>
          </a:p>
        </p:txBody>
      </p:sp>
      <p:sp>
        <p:nvSpPr>
          <p:cNvPr id="195" name="Google Shape;195;p23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AutoNum type="arabicPeriod"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Under the sign-in box, click on the “Sign Up” link.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AutoNum type="arabicPeriod"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Fill out the appropriate fields, then click on the “Sign Up” button.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96" name="Google Shape;19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6650" y="2571750"/>
            <a:ext cx="2117249" cy="2374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Creating an Account (Cont.)</a:t>
            </a:r>
            <a:endParaRPr/>
          </a:p>
        </p:txBody>
      </p:sp>
      <p:sp>
        <p:nvSpPr>
          <p:cNvPr id="202" name="Google Shape;202;p2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AutoNum type="arabicPeriod"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Your email address and password combination has now been created.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3" name="Google Shape;20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0075" y="2283800"/>
            <a:ext cx="2974025" cy="262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Logging In</a:t>
            </a:r>
            <a:br>
              <a:rPr lang="en"/>
            </a:br>
            <a:endParaRPr/>
          </a:p>
        </p:txBody>
      </p:sp>
      <p:sp>
        <p:nvSpPr>
          <p:cNvPr id="209" name="Google Shape;209;p25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AutoNum type="arabicPeriod"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Fill out the appropriate fields, and click the “Sign In” button.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0" name="Google Shape;21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6750" y="2401450"/>
            <a:ext cx="2673625" cy="2325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Logging In (Cont.)</a:t>
            </a:r>
            <a:endParaRPr/>
          </a:p>
        </p:txBody>
      </p:sp>
      <p:sp>
        <p:nvSpPr>
          <p:cNvPr id="216" name="Google Shape;216;p26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AutoNum type="arabicPeriod"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Additionally, users can sign in using Google accounts.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17" name="Google Shape;21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7575" y="2483075"/>
            <a:ext cx="2644599" cy="230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7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Money Management</a:t>
            </a:r>
            <a:endParaRPr/>
          </a:p>
        </p:txBody>
      </p:sp>
      <p:sp>
        <p:nvSpPr>
          <p:cNvPr id="223" name="Google Shape;223;p27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Features:</a:t>
            </a:r>
            <a:endParaRPr/>
          </a:p>
          <a:p>
            <a:pPr indent="-311150" lvl="0" marL="457200" rtl="0">
              <a:spcBef>
                <a:spcPts val="160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Overall View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Adding Expenses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Deleting Expenses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Updating Expenses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Month View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Everyday View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Filtered View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Statistics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Profile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8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Overall View </a:t>
            </a:r>
            <a:endParaRPr/>
          </a:p>
        </p:txBody>
      </p:sp>
      <p:sp>
        <p:nvSpPr>
          <p:cNvPr id="229" name="Google Shape;229;p28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AutoNum type="arabicPeriod"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After logging into an account, the home page should default to the overall view.</a:t>
            </a:r>
            <a:endParaRPr/>
          </a:p>
        </p:txBody>
      </p:sp>
      <p:pic>
        <p:nvPicPr>
          <p:cNvPr id="230" name="Google Shape;23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5822" y="2399075"/>
            <a:ext cx="4888078" cy="244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9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Adding Expense </a:t>
            </a:r>
            <a:endParaRPr/>
          </a:p>
        </p:txBody>
      </p:sp>
      <p:sp>
        <p:nvSpPr>
          <p:cNvPr id="236" name="Google Shape;236;p29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AutoNum type="arabicPeriod"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Click on the spinning golden coin just above the chart to add an expense.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AutoNum type="arabicPeriod"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Choose a date, input expense, choose a category, and enter a comment/description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7" name="Google Shape;23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9955" y="2570625"/>
            <a:ext cx="2899220" cy="24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14125" y="2749400"/>
            <a:ext cx="4976875" cy="2090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0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Deleting Expense</a:t>
            </a:r>
            <a:endParaRPr/>
          </a:p>
        </p:txBody>
      </p:sp>
      <p:sp>
        <p:nvSpPr>
          <p:cNvPr id="244" name="Google Shape;244;p30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AutoNum type="arabicPeriod"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Under the delete column for the expenses table, select the trash icon that corresponds to the specific expense to be deleted.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5" name="Google Shape;24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2325" y="2790650"/>
            <a:ext cx="5886450" cy="1400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1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Editing Expense </a:t>
            </a:r>
            <a:endParaRPr/>
          </a:p>
        </p:txBody>
      </p:sp>
      <p:sp>
        <p:nvSpPr>
          <p:cNvPr id="251" name="Google Shape;251;p31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AutoNum type="arabicPeriod"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Under the edit column for the expenses table, select the notepad/pencil icon that corresponds to the specific expense to be edited.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AutoNum type="arabicPeriod"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 the popup window, edit the relevant fields and click the “Save” button.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2" name="Google Shape;25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4125" y="2748963"/>
            <a:ext cx="5953125" cy="1419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Contributors</a:t>
            </a:r>
            <a:endParaRPr/>
          </a:p>
        </p:txBody>
      </p:sp>
      <p:sp>
        <p:nvSpPr>
          <p:cNvPr id="136" name="Google Shape;136;p1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Stephen Shinn - smshinn@csu.fullerton.edu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Bennett Lawrenz - Spagecko@csu.fullerton.edu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Samarth Shah - samarth_29@csu.fullerton.edu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Rushiraj Jadeja - rushiraj@csu.fullerton.edu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Jiacheng Li - kyle0775168@csu.fullerton.edu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2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Month View </a:t>
            </a:r>
            <a:endParaRPr/>
          </a:p>
        </p:txBody>
      </p:sp>
      <p:sp>
        <p:nvSpPr>
          <p:cNvPr id="258" name="Google Shape;258;p32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AutoNum type="arabicPeriod"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 the top right corner of the page, click on the “Month View” tab.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AutoNum type="arabicPeriod"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Choose the month to view the expenses and details in a pie chart representation.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9" name="Google Shape;25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8375" y="2571750"/>
            <a:ext cx="6000750" cy="49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8375" y="3067050"/>
            <a:ext cx="3784375" cy="1898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3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Everyday view</a:t>
            </a:r>
            <a:endParaRPr/>
          </a:p>
        </p:txBody>
      </p:sp>
      <p:sp>
        <p:nvSpPr>
          <p:cNvPr id="266" name="Google Shape;266;p33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AutoNum type="arabicPeriod"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 the top right corner of the page, click on the “Everyday” tab.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AutoNum type="arabicPeriod"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Select a date to view the expenses and details in a pie chart representation.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7" name="Google Shape;26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9150" y="2646550"/>
            <a:ext cx="6029325" cy="49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Filter</a:t>
            </a:r>
            <a:r>
              <a:rPr lang="en"/>
              <a:t> </a:t>
            </a:r>
            <a:r>
              <a:rPr lang="en"/>
              <a:t>View</a:t>
            </a:r>
            <a:r>
              <a:rPr lang="en"/>
              <a:t> </a:t>
            </a:r>
            <a:endParaRPr/>
          </a:p>
        </p:txBody>
      </p:sp>
      <p:sp>
        <p:nvSpPr>
          <p:cNvPr id="273" name="Google Shape;273;p3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9144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AutoNum type="arabicPeriod"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 the top right corner of the page, click on the “Filter” tab.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9144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AutoNum type="arabicPeriod"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Filter expenses by a combination of date, expenses, and category.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4" name="Google Shape;27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100" y="2823900"/>
            <a:ext cx="5838825" cy="47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Filter</a:t>
            </a:r>
            <a:r>
              <a:rPr lang="en"/>
              <a:t> </a:t>
            </a:r>
            <a:r>
              <a:rPr lang="en"/>
              <a:t>view</a:t>
            </a:r>
            <a:r>
              <a:rPr lang="en"/>
              <a:t> </a:t>
            </a:r>
            <a:r>
              <a:rPr lang="en"/>
              <a:t>continue</a:t>
            </a:r>
            <a:r>
              <a:rPr lang="en"/>
              <a:t> </a:t>
            </a:r>
            <a:endParaRPr/>
          </a:p>
        </p:txBody>
      </p:sp>
      <p:sp>
        <p:nvSpPr>
          <p:cNvPr id="280" name="Google Shape;280;p35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81" name="Google Shape;28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5575" y="1800200"/>
            <a:ext cx="5876925" cy="2943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Statistics </a:t>
            </a:r>
            <a:endParaRPr/>
          </a:p>
        </p:txBody>
      </p:sp>
      <p:sp>
        <p:nvSpPr>
          <p:cNvPr id="287" name="Google Shape;287;p36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AutoNum type="arabicPeriod"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 the top right corner of the page, click on the “Statistics” tab.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AutoNum type="arabicPeriod"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bar graph detailing the total monthly expenses for the year and a pie graph detailing the total expenses for each category will be shown.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8" name="Google Shape;28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7275" y="2757400"/>
            <a:ext cx="5943600" cy="48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7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Statistics (cont)</a:t>
            </a:r>
            <a:endParaRPr/>
          </a:p>
        </p:txBody>
      </p:sp>
      <p:sp>
        <p:nvSpPr>
          <p:cNvPr id="294" name="Google Shape;294;p37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95" name="Google Shape;29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9150" y="1526975"/>
            <a:ext cx="6400800" cy="3209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8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Everyday </a:t>
            </a:r>
            <a:r>
              <a:rPr lang="en"/>
              <a:t>view</a:t>
            </a:r>
            <a:r>
              <a:rPr lang="en"/>
              <a:t> (cont)</a:t>
            </a:r>
            <a:endParaRPr/>
          </a:p>
        </p:txBody>
      </p:sp>
      <p:sp>
        <p:nvSpPr>
          <p:cNvPr id="301" name="Google Shape;301;p38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02" name="Google Shape;30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9150" y="1747875"/>
            <a:ext cx="5848350" cy="293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9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</a:t>
            </a:r>
            <a:endParaRPr/>
          </a:p>
        </p:txBody>
      </p:sp>
      <p:sp>
        <p:nvSpPr>
          <p:cNvPr id="308" name="Google Shape;308;p39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A demo will be shown now. 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0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</a:t>
            </a:r>
            <a:r>
              <a:rPr lang="en"/>
              <a:t> Features </a:t>
            </a:r>
            <a:endParaRPr/>
          </a:p>
        </p:txBody>
      </p:sp>
      <p:sp>
        <p:nvSpPr>
          <p:cNvPr id="314" name="Google Shape;314;p40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AutoNum type="arabicPeriod"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Budget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AutoNum type="arabicPeriod"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Credit Card / Bank Account Sync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AutoNum type="arabicPeriod"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Theme Changing (Day/Night Mode)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AutoNum type="arabicPeriod"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Export excel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AutoNum type="arabicPeriod"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Predictive cost analysis 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1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End</a:t>
            </a:r>
            <a:endParaRPr/>
          </a:p>
        </p:txBody>
      </p:sp>
      <p:sp>
        <p:nvSpPr>
          <p:cNvPr id="320" name="Google Shape;320;p41"/>
          <p:cNvSpPr txBox="1"/>
          <p:nvPr>
            <p:ph idx="1" type="body"/>
          </p:nvPr>
        </p:nvSpPr>
        <p:spPr>
          <a:xfrm>
            <a:off x="1111000" y="14988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800"/>
              <a:t>Any Questions or comments?</a:t>
            </a:r>
            <a:endParaRPr sz="18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SmartWallet? </a:t>
            </a:r>
            <a:endParaRPr/>
          </a:p>
        </p:txBody>
      </p:sp>
      <p:sp>
        <p:nvSpPr>
          <p:cNvPr id="142" name="Google Shape;142;p15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SmartWallet is a money management webapp which helps users keep track of their spendings throughout the year.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The scope of this webapp will cover: </a:t>
            </a:r>
            <a:br>
              <a:rPr lang="en"/>
            </a:br>
            <a:r>
              <a:rPr lang="en"/>
              <a:t>	1) Installation of the Server</a:t>
            </a:r>
            <a:br>
              <a:rPr lang="en"/>
            </a:br>
            <a:r>
              <a:rPr lang="en"/>
              <a:t>	2) Configuration of the Database</a:t>
            </a:r>
            <a:br>
              <a:rPr lang="en"/>
            </a:br>
            <a:r>
              <a:rPr lang="en"/>
              <a:t>	3) User Features </a:t>
            </a:r>
            <a:br>
              <a:rPr lang="en"/>
            </a:br>
            <a:r>
              <a:rPr lang="en"/>
              <a:t>	4) </a:t>
            </a:r>
            <a:r>
              <a:rPr lang="en"/>
              <a:t>Future Enhancements</a:t>
            </a:r>
            <a:r>
              <a:rPr lang="en"/>
              <a:t> </a:t>
            </a:r>
            <a:br>
              <a:rPr lang="en"/>
            </a:b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Resources</a:t>
            </a:r>
            <a:r>
              <a:rPr lang="en"/>
              <a:t> Used to Build SmartWallet </a:t>
            </a:r>
            <a:endParaRPr/>
          </a:p>
        </p:txBody>
      </p:sp>
      <p:sp>
        <p:nvSpPr>
          <p:cNvPr id="148" name="Google Shape;148;p16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React: for web application development 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Chart.js: to generate graphics such as charts and graphs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Firebase: sign-in authenticator, database, and hosting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7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Installation </a:t>
            </a:r>
            <a:endParaRPr/>
          </a:p>
        </p:txBody>
      </p:sp>
      <p:sp>
        <p:nvSpPr>
          <p:cNvPr id="154" name="Google Shape;154;p17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AutoNum type="arabicPeriod"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Install Yarn package manager by going to: </a:t>
            </a:r>
            <a:r>
              <a:rPr lang="en" sz="1200" u="sng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https://yarnpkg.com/lang/en/docs/install/#windows-stable</a:t>
            </a:r>
            <a:b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/>
          </a:p>
        </p:txBody>
      </p:sp>
      <p:pic>
        <p:nvPicPr>
          <p:cNvPr id="155" name="Google Shape;155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5275" y="2283950"/>
            <a:ext cx="5298700" cy="2560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8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Installation (Cont.) </a:t>
            </a:r>
            <a:endParaRPr/>
          </a:p>
        </p:txBody>
      </p:sp>
      <p:sp>
        <p:nvSpPr>
          <p:cNvPr id="161" name="Google Shape;161;p18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AutoNum type="arabicPeriod"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After Yarn package manager is installed, download SmartWallet from the GitHub repository at: </a:t>
            </a:r>
            <a:r>
              <a:rPr lang="en" sz="1200" u="sng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https://github.com/Spagecko/SmartWallet</a:t>
            </a:r>
            <a:endParaRPr/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AutoNum type="arabicPeriod"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Install the dependencies for SmartWallet by opening Node.js command prompt and navigating to the SmartWallet directory. Then input “yarn install” into the console.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 run the SmartWallet Application, input “yarn start” into the console.</a:t>
            </a:r>
            <a:b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IMPORTANT: Make sure Firebase has been configured properly in \SmartWallet\src\firebase\firebase.js (Look up Configuration in the table of contents for further details on how to configure firebase)</a:t>
            </a:r>
            <a:endParaRPr b="1"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default browser should open and SmartWallet should now be accessible at localhost:3000</a:t>
            </a:r>
            <a:br>
              <a:rPr b="1"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/>
          </a:p>
        </p:txBody>
      </p:sp>
      <p:pic>
        <p:nvPicPr>
          <p:cNvPr id="162" name="Google Shape;162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71875" y="3976750"/>
            <a:ext cx="2409825" cy="523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9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Configuration</a:t>
            </a:r>
            <a:endParaRPr/>
          </a:p>
        </p:txBody>
      </p:sp>
      <p:sp>
        <p:nvSpPr>
          <p:cNvPr id="168" name="Google Shape;168;p19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AutoNum type="arabicPeriod"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Create a firebase project at the link provided: </a:t>
            </a:r>
            <a:r>
              <a:rPr lang="en" sz="1200" u="sng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https://console.firebase.google.com</a:t>
            </a:r>
            <a:b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AutoNum type="arabicPeriod"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Enter the project name, accept the terms and conditions, and click the “Create Project” button.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9" name="Google Shape;16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9600" y="2783200"/>
            <a:ext cx="4055100" cy="206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0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Configuration (Cont.)</a:t>
            </a:r>
            <a:endParaRPr/>
          </a:p>
        </p:txBody>
      </p:sp>
      <p:sp>
        <p:nvSpPr>
          <p:cNvPr id="175" name="Google Shape;175;p20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AutoNum type="arabicPeriod"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Once you have created your firebase project, click on “Add Firebase to your web app”.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AutoNum type="arabicPeriod"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dialogue box similar to this should be shown: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6" name="Google Shape;17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6950" y="2649600"/>
            <a:ext cx="3688800" cy="212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1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Configuration (Cont.)</a:t>
            </a:r>
            <a:endParaRPr/>
          </a:p>
        </p:txBody>
      </p:sp>
      <p:sp>
        <p:nvSpPr>
          <p:cNvPr id="182" name="Google Shape;182;p21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AutoNum type="arabicPeriod"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Replace the firebase configuration code in </a:t>
            </a:r>
            <a:r>
              <a:rPr b="1"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\SmartWallet\src\firebase\firebase.js</a:t>
            </a: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with the code that is shown in the dialogue box.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AutoNum type="arabicPeriod"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Firebase is now configured to run with the SmartWallet webapp.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" name="Google Shape;18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1175" y="2682874"/>
            <a:ext cx="3710700" cy="217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